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116" d="112"/>
          <a:sy n="105" d="108"/>
        </p:scale>
        <p:origin x="114" y="101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AndTwoObj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Tx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ru-RU" sz="28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800" b="0" u="none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lang="ru-RU" sz="2800" b="0" u="none" strike="noStrike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lang="ru-RU" sz="1800" b="0" u="none" strike="noStrike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lang="ru-RU" sz="2000" b="0" u="none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cs231n.stanford.edu/slides/2018/cs231n_2018_lecture03.pdf" TargetMode="External"/><Relationship Id="rId3" Type="http://schemas.openxmlformats.org/officeDocument/2006/relationships/hyperlink" Target="https://education.yandex.ru/handbook/ml/article/metody-vtorogo-poryadka" TargetMode="External"/><Relationship Id="rId4" Type="http://schemas.openxmlformats.org/officeDocument/2006/relationships/hyperlink" Target="https://habr.com/ru/articles/813221/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3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 bwMode="auto">
          <a:xfrm>
            <a:off x="0" y="0"/>
            <a:ext cx="12191760" cy="6857280"/>
          </a:xfrm>
          <a:prstGeom prst="rect">
            <a:avLst/>
          </a:prstGeom>
          <a:solidFill>
            <a:srgbClr val="256569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Рисунок 3" descr=""/>
          <p:cNvPicPr/>
          <p:nvPr/>
        </p:nvPicPr>
        <p:blipFill>
          <a:blip r:embed="rId2"/>
          <a:stretch/>
        </p:blipFill>
        <p:spPr bwMode="auto">
          <a:xfrm>
            <a:off x="108720" y="261719"/>
            <a:ext cx="3130560" cy="1087200"/>
          </a:xfrm>
          <a:prstGeom prst="rect">
            <a:avLst/>
          </a:prstGeom>
          <a:ln w="0">
            <a:noFill/>
          </a:ln>
        </p:spPr>
      </p:pic>
      <p:sp>
        <p:nvSpPr>
          <p:cNvPr id="92" name="CustomShape 2"/>
          <p:cNvSpPr/>
          <p:nvPr/>
        </p:nvSpPr>
        <p:spPr bwMode="auto">
          <a:xfrm>
            <a:off x="365760" y="2021040"/>
            <a:ext cx="94424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40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систем компьютерного зрения</a:t>
            </a:r>
            <a:endParaRPr lang="en-US" sz="40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Рисунок 5" descr=""/>
          <p:cNvPicPr/>
          <p:nvPr/>
        </p:nvPicPr>
        <p:blipFill>
          <a:blip r:embed="rId3"/>
          <a:stretch/>
        </p:blipFill>
        <p:spPr bwMode="auto">
          <a:xfrm>
            <a:off x="5943600" y="494280"/>
            <a:ext cx="6067800" cy="63633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3"/>
          <p:cNvSpPr/>
          <p:nvPr/>
        </p:nvSpPr>
        <p:spPr bwMode="auto">
          <a:xfrm>
            <a:off x="365760" y="3742920"/>
            <a:ext cx="7890840" cy="77400"/>
          </a:xfrm>
          <a:prstGeom prst="rect">
            <a:avLst/>
          </a:prstGeom>
          <a:solidFill>
            <a:schemeClr val="bg1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2760" rIns="90000" bIns="3276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 bwMode="auto">
          <a:xfrm>
            <a:off x="829080" y="4014720"/>
            <a:ext cx="73569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Лекция 2.</a:t>
            </a:r>
            <a:r>
              <a:rPr lang="ru-RU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lang="ru-RU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параметров</a:t>
            </a:r>
            <a:r>
              <a:rPr lang="en-US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 </a:t>
            </a:r>
            <a:r>
              <a:rPr lang="ru-RU" sz="2800" b="0" u="none" strike="noStrike">
                <a:solidFill>
                  <a:srgbClr val="FFFFFF"/>
                </a:solidFill>
                <a:latin typeface="Book Antiqua"/>
                <a:ea typeface="DejaVu Sans"/>
              </a:rPr>
              <a:t>моделей компьютерного зрения</a:t>
            </a:r>
            <a:endParaRPr lang="en-US" sz="2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9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40" name="CustomShape 2"/>
          <p:cNvSpPr/>
          <p:nvPr/>
        </p:nvSpPr>
        <p:spPr bwMode="auto">
          <a:xfrm>
            <a:off x="-19080" y="189360"/>
            <a:ext cx="3588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параметров </a:t>
            </a: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W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Рисунок 1" descr=""/>
          <p:cNvPicPr/>
          <p:nvPr/>
        </p:nvPicPr>
        <p:blipFill>
          <a:blip r:embed="rId3"/>
          <a:stretch/>
        </p:blipFill>
        <p:spPr bwMode="auto">
          <a:xfrm>
            <a:off x="2384280" y="897480"/>
            <a:ext cx="6190200" cy="5056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5"/>
          <p:cNvSpPr/>
          <p:nvPr/>
        </p:nvSpPr>
        <p:spPr bwMode="auto">
          <a:xfrm>
            <a:off x="390240" y="4774680"/>
            <a:ext cx="2561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Направление падения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(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антиградиент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)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Прямоугольник 2"/>
          <p:cNvSpPr/>
          <p:nvPr/>
        </p:nvSpPr>
        <p:spPr bwMode="auto">
          <a:xfrm>
            <a:off x="8412480" y="1304640"/>
            <a:ext cx="325080" cy="389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44" name="Прямоугольник 7"/>
          <p:cNvSpPr/>
          <p:nvPr/>
        </p:nvSpPr>
        <p:spPr bwMode="auto">
          <a:xfrm>
            <a:off x="8412480" y="2009880"/>
            <a:ext cx="325080" cy="389880"/>
          </a:xfrm>
          <a:prstGeom prst="rect">
            <a:avLst/>
          </a:prstGeom>
          <a:solidFill>
            <a:srgbClr val="3E4ABE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45" name="TextBox 8"/>
          <p:cNvSpPr/>
          <p:nvPr/>
        </p:nvSpPr>
        <p:spPr bwMode="auto">
          <a:xfrm>
            <a:off x="8067960" y="4405320"/>
            <a:ext cx="241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Текущее значение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 W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9"/>
          <p:cNvSpPr/>
          <p:nvPr/>
        </p:nvSpPr>
        <p:spPr bwMode="auto">
          <a:xfrm>
            <a:off x="8867520" y="1304640"/>
            <a:ext cx="68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L = 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Box 10"/>
          <p:cNvSpPr/>
          <p:nvPr/>
        </p:nvSpPr>
        <p:spPr bwMode="auto">
          <a:xfrm>
            <a:off x="8867880" y="2009880"/>
            <a:ext cx="81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L = 10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8" name="Прямая со стрелкой 4"/>
          <p:cNvCxnSpPr>
            <a:cxnSpLocks/>
          </p:cNvCxnSpPr>
          <p:nvPr/>
        </p:nvCxnSpPr>
        <p:spPr bwMode="auto">
          <a:xfrm>
            <a:off x="6208560" y="5000039"/>
            <a:ext cx="219600" cy="332640"/>
          </a:xfrm>
          <a:prstGeom prst="straightConnector1">
            <a:avLst/>
          </a:prstGeom>
          <a:ln w="57150">
            <a:solidFill>
              <a:srgbClr val="FFFFFF"/>
            </a:solidFill>
            <a:tailEnd type="arrow" w="med" len="med"/>
          </a:ln>
        </p:spPr>
      </p:cxnSp>
      <p:sp>
        <p:nvSpPr>
          <p:cNvPr id="149" name="TextBox 13"/>
          <p:cNvSpPr/>
          <p:nvPr/>
        </p:nvSpPr>
        <p:spPr bwMode="auto">
          <a:xfrm>
            <a:off x="4312440" y="5640120"/>
            <a:ext cx="233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Направление роста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(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градиент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) dL / dW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Прямоугольник 17"/>
          <p:cNvSpPr/>
          <p:nvPr/>
        </p:nvSpPr>
        <p:spPr bwMode="auto">
          <a:xfrm>
            <a:off x="8412480" y="2715480"/>
            <a:ext cx="325080" cy="389880"/>
          </a:xfrm>
          <a:prstGeom prst="rect">
            <a:avLst/>
          </a:prstGeom>
          <a:solidFill>
            <a:srgbClr val="BC3EBF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51" name="TextBox 18"/>
          <p:cNvSpPr/>
          <p:nvPr/>
        </p:nvSpPr>
        <p:spPr bwMode="auto">
          <a:xfrm>
            <a:off x="8868240" y="2715480"/>
            <a:ext cx="94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L = 10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Овал 6"/>
          <p:cNvSpPr/>
          <p:nvPr/>
        </p:nvSpPr>
        <p:spPr bwMode="auto">
          <a:xfrm>
            <a:off x="5265000" y="3426120"/>
            <a:ext cx="14004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53" name="TextBox 19"/>
          <p:cNvSpPr/>
          <p:nvPr/>
        </p:nvSpPr>
        <p:spPr bwMode="auto">
          <a:xfrm>
            <a:off x="5409360" y="3056040"/>
            <a:ext cx="68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lt1"/>
                </a:solidFill>
                <a:latin typeface="Arial"/>
                <a:ea typeface="DejaVu Sans"/>
              </a:rPr>
              <a:t>L = 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2"/>
          <p:cNvSpPr/>
          <p:nvPr/>
        </p:nvSpPr>
        <p:spPr bwMode="auto">
          <a:xfrm>
            <a:off x="-31320" y="189360"/>
            <a:ext cx="4438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Стохастический градиентный спуск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Рисунок 1" descr=""/>
          <p:cNvPicPr/>
          <p:nvPr/>
        </p:nvPicPr>
        <p:blipFill>
          <a:blip r:embed="rId3"/>
          <a:stretch/>
        </p:blipFill>
        <p:spPr bwMode="auto">
          <a:xfrm>
            <a:off x="0" y="1581480"/>
            <a:ext cx="12191760" cy="5276160"/>
          </a:xfrm>
          <a:prstGeom prst="rect">
            <a:avLst/>
          </a:prstGeom>
          <a:ln w="0">
            <a:noFill/>
          </a:ln>
        </p:spPr>
      </p:pic>
      <p:sp>
        <p:nvSpPr>
          <p:cNvPr id="158" name="TextBox 2"/>
          <p:cNvSpPr/>
          <p:nvPr/>
        </p:nvSpPr>
        <p:spPr bwMode="auto">
          <a:xfrm>
            <a:off x="7849080" y="1295280"/>
            <a:ext cx="4191480" cy="3443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Считать полную сумму по всей обучающей выборке очень затратно!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Поэтому используют мини-батчи подходящего размера. 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Оптмиальный </a:t>
            </a:r>
            <a:r>
              <a:rPr lang="en-US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batch_size </a:t>
            </a: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определяется как гиперпараметр или по объему памяти видеокарты. 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(</a:t>
            </a:r>
            <a:r>
              <a:rPr lang="en-US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Cuda Out Of Memory</a:t>
            </a: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)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" name="CustomShape 13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0" name="Рисунок 10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61" name="CustomShape 14"/>
          <p:cNvSpPr/>
          <p:nvPr/>
        </p:nvSpPr>
        <p:spPr bwMode="auto">
          <a:xfrm>
            <a:off x="248400" y="168840"/>
            <a:ext cx="122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Вопрос 2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 txBox="1"/>
          <p:nvPr/>
        </p:nvSpPr>
        <p:spPr bwMode="auto">
          <a:xfrm>
            <a:off x="1912680" y="2469600"/>
            <a:ext cx="7917120" cy="922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 algn="ctr"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2400" b="1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4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Рисунок 1" descr=""/>
          <p:cNvPicPr/>
          <p:nvPr/>
        </p:nvPicPr>
        <p:blipFill>
          <a:blip r:embed="rId3"/>
          <a:stretch/>
        </p:blipFill>
        <p:spPr bwMode="auto">
          <a:xfrm>
            <a:off x="217440" y="1017720"/>
            <a:ext cx="5350320" cy="5350320"/>
          </a:xfrm>
          <a:prstGeom prst="rect">
            <a:avLst/>
          </a:prstGeom>
          <a:ln w="0">
            <a:noFill/>
          </a:ln>
        </p:spPr>
      </p:pic>
      <p:sp>
        <p:nvSpPr>
          <p:cNvPr id="167" name="Овал 5"/>
          <p:cNvSpPr/>
          <p:nvPr/>
        </p:nvSpPr>
        <p:spPr bwMode="auto">
          <a:xfrm>
            <a:off x="2530800" y="3616560"/>
            <a:ext cx="14004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68" name="TextBox 6"/>
          <p:cNvSpPr/>
          <p:nvPr/>
        </p:nvSpPr>
        <p:spPr bwMode="auto">
          <a:xfrm>
            <a:off x="2675160" y="3246120"/>
            <a:ext cx="68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lt1"/>
                </a:solidFill>
                <a:latin typeface="Arial"/>
                <a:ea typeface="DejaVu Sans"/>
              </a:rPr>
              <a:t>L = 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9" name="Прямая со стрелкой 7"/>
          <p:cNvCxnSpPr>
            <a:cxnSpLocks/>
          </p:cNvCxnSpPr>
          <p:nvPr/>
        </p:nvCxnSpPr>
        <p:spPr bwMode="auto">
          <a:xfrm flipH="1" flipV="1">
            <a:off x="2408040" y="4743720"/>
            <a:ext cx="643320" cy="1080720"/>
          </a:xfrm>
          <a:prstGeom prst="straightConnector1">
            <a:avLst/>
          </a:prstGeom>
          <a:ln w="57150">
            <a:solidFill>
              <a:srgbClr val="FFFFFF"/>
            </a:solidFill>
            <a:tailEnd type="arrow" w="med" len="med"/>
          </a:ln>
        </p:spPr>
      </p:cxnSp>
      <p:sp>
        <p:nvSpPr>
          <p:cNvPr id="170" name="Овал 9"/>
          <p:cNvSpPr/>
          <p:nvPr/>
        </p:nvSpPr>
        <p:spPr bwMode="auto">
          <a:xfrm>
            <a:off x="2987280" y="5763600"/>
            <a:ext cx="140040" cy="1422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171" name="Прямая со стрелкой 11"/>
          <p:cNvCxnSpPr>
            <a:cxnSpLocks/>
          </p:cNvCxnSpPr>
          <p:nvPr/>
        </p:nvCxnSpPr>
        <p:spPr bwMode="auto">
          <a:xfrm flipV="1">
            <a:off x="3083400" y="4644000"/>
            <a:ext cx="384120" cy="1200240"/>
          </a:xfrm>
          <a:prstGeom prst="straightConnector1">
            <a:avLst/>
          </a:prstGeom>
          <a:ln w="57150">
            <a:solidFill>
              <a:srgbClr val="FFFFFF"/>
            </a:solidFill>
            <a:tailEnd type="arrow" w="med" len="med"/>
          </a:ln>
        </p:spPr>
      </p:cxnSp>
      <p:cxnSp>
        <p:nvCxnSpPr>
          <p:cNvPr id="172" name="Прямая со стрелкой 14"/>
          <p:cNvCxnSpPr>
            <a:cxnSpLocks/>
          </p:cNvCxnSpPr>
          <p:nvPr/>
        </p:nvCxnSpPr>
        <p:spPr bwMode="auto">
          <a:xfrm flipV="1">
            <a:off x="3042360" y="4499280"/>
            <a:ext cx="33480" cy="1267920"/>
          </a:xfrm>
          <a:prstGeom prst="straightConnector1">
            <a:avLst/>
          </a:prstGeom>
          <a:ln w="57150">
            <a:solidFill>
              <a:srgbClr val="FFFFFF"/>
            </a:solidFill>
            <a:tailEnd type="arrow" w="med" len="med"/>
          </a:ln>
        </p:spPr>
      </p:cxnSp>
      <p:sp>
        <p:nvSpPr>
          <p:cNvPr id="173" name="TextBox 18"/>
          <p:cNvSpPr/>
          <p:nvPr/>
        </p:nvSpPr>
        <p:spPr bwMode="auto">
          <a:xfrm>
            <a:off x="1800360" y="4459320"/>
            <a:ext cx="620280" cy="369000"/>
          </a:xfrm>
          <a:prstGeom prst="rect">
            <a:avLst/>
          </a:prstGeom>
          <a:blipFill>
            <a:blip r:embed="rId4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16"/>
          <p:cNvSpPr/>
          <p:nvPr/>
        </p:nvSpPr>
        <p:spPr bwMode="auto">
          <a:xfrm>
            <a:off x="6437160" y="1376280"/>
            <a:ext cx="6004080" cy="3416040"/>
          </a:xfrm>
          <a:prstGeom prst="rect">
            <a:avLst/>
          </a:prstGeom>
          <a:blipFill>
            <a:blip r:embed="rId5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Прямоугольник 17"/>
          <p:cNvSpPr/>
          <p:nvPr/>
        </p:nvSpPr>
        <p:spPr bwMode="auto">
          <a:xfrm>
            <a:off x="2711160" y="4121280"/>
            <a:ext cx="614879" cy="369000"/>
          </a:xfrm>
          <a:prstGeom prst="rect">
            <a:avLst/>
          </a:prstGeom>
          <a:blipFill>
            <a:blip r:embed="rId6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Прямоугольник 21"/>
          <p:cNvSpPr/>
          <p:nvPr/>
        </p:nvSpPr>
        <p:spPr bwMode="auto">
          <a:xfrm>
            <a:off x="3366720" y="4274640"/>
            <a:ext cx="620280" cy="369000"/>
          </a:xfrm>
          <a:prstGeom prst="rect">
            <a:avLst/>
          </a:prstGeom>
          <a:blipFill>
            <a:blip r:embed="rId7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8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Рисунок 1" descr=""/>
          <p:cNvPicPr/>
          <p:nvPr/>
        </p:nvPicPr>
        <p:blipFill>
          <a:blip r:embed="rId3"/>
          <a:stretch/>
        </p:blipFill>
        <p:spPr bwMode="auto">
          <a:xfrm>
            <a:off x="217440" y="1017720"/>
            <a:ext cx="5350320" cy="5350320"/>
          </a:xfrm>
          <a:prstGeom prst="rect">
            <a:avLst/>
          </a:prstGeom>
          <a:ln w="0">
            <a:noFill/>
          </a:ln>
        </p:spPr>
      </p:pic>
      <p:sp>
        <p:nvSpPr>
          <p:cNvPr id="181" name="Овал 5"/>
          <p:cNvSpPr/>
          <p:nvPr/>
        </p:nvSpPr>
        <p:spPr bwMode="auto">
          <a:xfrm>
            <a:off x="2718360" y="3745080"/>
            <a:ext cx="140040" cy="14220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82" name="TextBox 6"/>
          <p:cNvSpPr/>
          <p:nvPr/>
        </p:nvSpPr>
        <p:spPr bwMode="auto">
          <a:xfrm>
            <a:off x="2837880" y="3934080"/>
            <a:ext cx="68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lt1"/>
                </a:solidFill>
                <a:latin typeface="Arial"/>
                <a:ea typeface="DejaVu Sans"/>
              </a:rPr>
              <a:t>L = 0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3" name="Прямая со стрелкой 7"/>
          <p:cNvCxnSpPr>
            <a:cxnSpLocks/>
          </p:cNvCxnSpPr>
          <p:nvPr/>
        </p:nvCxnSpPr>
        <p:spPr bwMode="auto">
          <a:xfrm flipH="1" flipV="1">
            <a:off x="2616120" y="5187600"/>
            <a:ext cx="435240" cy="636840"/>
          </a:xfrm>
          <a:prstGeom prst="straightConnector1">
            <a:avLst/>
          </a:prstGeom>
          <a:ln w="57150">
            <a:solidFill>
              <a:srgbClr val="FFFFFF"/>
            </a:solidFill>
            <a:tailEnd type="arrow" w="med" len="med"/>
          </a:ln>
        </p:spPr>
      </p:cxnSp>
      <p:sp>
        <p:nvSpPr>
          <p:cNvPr id="184" name="Овал 9"/>
          <p:cNvSpPr/>
          <p:nvPr/>
        </p:nvSpPr>
        <p:spPr bwMode="auto">
          <a:xfrm>
            <a:off x="2987280" y="5763600"/>
            <a:ext cx="140040" cy="1422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85" name="Полилиния 15"/>
          <p:cNvSpPr/>
          <p:nvPr/>
        </p:nvSpPr>
        <p:spPr bwMode="auto">
          <a:xfrm>
            <a:off x="1903680" y="3308040"/>
            <a:ext cx="902520" cy="1879200"/>
          </a:xfrm>
          <a:custGeom>
            <a:avLst/>
            <a:gdLst>
              <a:gd name="textAreaLeft" fmla="*/ 0 w 902520"/>
              <a:gd name="textAreaRight" fmla="*/ 902880 w 902520"/>
              <a:gd name="textAreaTop" fmla="*/ 0 h 1879200"/>
              <a:gd name="textAreaBottom" fmla="*/ 1879560 h 1879200"/>
            </a:gdLst>
            <a:ahLst/>
            <a:cxnLst/>
            <a:rect l="textAreaLeft" t="textAreaTop" r="textAreaRight" b="textAreaBottom"/>
            <a:pathLst>
              <a:path w="712604" h="1481372" fill="norm" stroke="1" extrusionOk="0">
                <a:moveTo>
                  <a:pt x="531535" y="1481372"/>
                </a:moveTo>
                <a:cubicBezTo>
                  <a:pt x="302935" y="1182607"/>
                  <a:pt x="74335" y="883843"/>
                  <a:pt x="15488" y="648453"/>
                </a:cubicBezTo>
                <a:cubicBezTo>
                  <a:pt x="-43359" y="413063"/>
                  <a:pt x="77353" y="170129"/>
                  <a:pt x="178450" y="69032"/>
                </a:cubicBezTo>
                <a:cubicBezTo>
                  <a:pt x="279547" y="-32065"/>
                  <a:pt x="533044" y="-4905"/>
                  <a:pt x="622070" y="41871"/>
                </a:cubicBezTo>
                <a:cubicBezTo>
                  <a:pt x="711096" y="88647"/>
                  <a:pt x="711850" y="219168"/>
                  <a:pt x="712604" y="349689"/>
                </a:cubicBezTo>
              </a:path>
            </a:pathLst>
          </a:cu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defRPr/>
            </a:pPr>
            <a:endParaRPr lang="ru-RU" sz="1800" b="0" u="none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186" name="Прямая со стрелкой 16"/>
          <p:cNvCxnSpPr>
            <a:cxnSpLocks/>
          </p:cNvCxnSpPr>
          <p:nvPr/>
        </p:nvCxnSpPr>
        <p:spPr bwMode="auto">
          <a:xfrm flipV="1">
            <a:off x="1923480" y="3784320"/>
            <a:ext cx="272880" cy="366480"/>
          </a:xfrm>
          <a:prstGeom prst="straightConnector1">
            <a:avLst/>
          </a:prstGeom>
          <a:ln w="28575">
            <a:solidFill>
              <a:srgbClr val="FFFFFF"/>
            </a:solidFill>
            <a:tailEnd type="arrow" w="med" len="med"/>
          </a:ln>
        </p:spPr>
      </p:cxnSp>
      <p:cxnSp>
        <p:nvCxnSpPr>
          <p:cNvPr id="187" name="Прямая со стрелкой 21"/>
          <p:cNvCxnSpPr>
            <a:cxnSpLocks/>
          </p:cNvCxnSpPr>
          <p:nvPr/>
        </p:nvCxnSpPr>
        <p:spPr bwMode="auto">
          <a:xfrm flipH="1" flipV="1">
            <a:off x="1681200" y="3268440"/>
            <a:ext cx="242640" cy="476640"/>
          </a:xfrm>
          <a:prstGeom prst="straightConnector1">
            <a:avLst/>
          </a:prstGeom>
          <a:ln w="28575">
            <a:solidFill>
              <a:srgbClr val="FFFFFF"/>
            </a:solidFill>
            <a:tailEnd type="arrow" w="med" len="med"/>
          </a:ln>
        </p:spPr>
      </p:cxnSp>
      <p:cxnSp>
        <p:nvCxnSpPr>
          <p:cNvPr id="188" name="Прямая со стрелкой 22"/>
          <p:cNvCxnSpPr>
            <a:cxnSpLocks/>
          </p:cNvCxnSpPr>
          <p:nvPr/>
        </p:nvCxnSpPr>
        <p:spPr bwMode="auto">
          <a:xfrm flipV="1">
            <a:off x="2169000" y="2957760"/>
            <a:ext cx="397800" cy="390960"/>
          </a:xfrm>
          <a:prstGeom prst="straightConnector1">
            <a:avLst/>
          </a:prstGeom>
          <a:ln w="28575">
            <a:solidFill>
              <a:srgbClr val="FFFFFF"/>
            </a:solidFill>
            <a:tailEnd type="arrow" w="med" len="med"/>
          </a:ln>
        </p:spPr>
      </p:cxnSp>
      <p:cxnSp>
        <p:nvCxnSpPr>
          <p:cNvPr id="189" name="Прямая со стрелкой 23"/>
          <p:cNvCxnSpPr>
            <a:cxnSpLocks/>
          </p:cNvCxnSpPr>
          <p:nvPr/>
        </p:nvCxnSpPr>
        <p:spPr bwMode="auto">
          <a:xfrm>
            <a:off x="2535840" y="3307680"/>
            <a:ext cx="29880" cy="418320"/>
          </a:xfrm>
          <a:prstGeom prst="straightConnector1">
            <a:avLst/>
          </a:prstGeom>
          <a:ln w="28575">
            <a:solidFill>
              <a:srgbClr val="FFFFFF"/>
            </a:solidFill>
            <a:tailEnd type="arrow" w="med" len="med"/>
          </a:ln>
        </p:spPr>
      </p:cxnSp>
      <p:cxnSp>
        <p:nvCxnSpPr>
          <p:cNvPr id="190" name="Прямая со стрелкой 28"/>
          <p:cNvCxnSpPr>
            <a:cxnSpLocks/>
          </p:cNvCxnSpPr>
          <p:nvPr/>
        </p:nvCxnSpPr>
        <p:spPr bwMode="auto">
          <a:xfrm>
            <a:off x="2806560" y="3547800"/>
            <a:ext cx="238680" cy="321840"/>
          </a:xfrm>
          <a:prstGeom prst="straightConnector1">
            <a:avLst/>
          </a:prstGeom>
          <a:ln w="28575">
            <a:solidFill>
              <a:srgbClr val="FFFFFF"/>
            </a:solidFill>
            <a:tailEnd type="arrow" w="med" len="med"/>
          </a:ln>
        </p:spPr>
      </p:cxnSp>
      <p:pic>
        <p:nvPicPr>
          <p:cNvPr id="191" name="Рисунок 26" descr=""/>
          <p:cNvPicPr/>
          <p:nvPr/>
        </p:nvPicPr>
        <p:blipFill>
          <a:blip r:embed="rId4"/>
          <a:stretch/>
        </p:blipFill>
        <p:spPr bwMode="auto">
          <a:xfrm>
            <a:off x="6934320" y="971640"/>
            <a:ext cx="3676680" cy="1866960"/>
          </a:xfrm>
          <a:prstGeom prst="rect">
            <a:avLst/>
          </a:prstGeom>
          <a:ln w="0">
            <a:noFill/>
          </a:ln>
        </p:spPr>
      </p:pic>
      <p:pic>
        <p:nvPicPr>
          <p:cNvPr id="192" name="Рисунок 27" descr=""/>
          <p:cNvPicPr/>
          <p:nvPr/>
        </p:nvPicPr>
        <p:blipFill>
          <a:blip r:embed="rId5"/>
          <a:stretch/>
        </p:blipFill>
        <p:spPr bwMode="auto">
          <a:xfrm>
            <a:off x="7031880" y="2718720"/>
            <a:ext cx="3791160" cy="31053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29"/>
          <p:cNvSpPr/>
          <p:nvPr/>
        </p:nvSpPr>
        <p:spPr bwMode="auto">
          <a:xfrm>
            <a:off x="6313680" y="5906160"/>
            <a:ext cx="612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vx – 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направление средней скорости градиента (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velocity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rho – 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 коэффициент трения (0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.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9 – 0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.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99)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5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96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Рисунок 1" descr=""/>
          <p:cNvPicPr/>
          <p:nvPr/>
        </p:nvPicPr>
        <p:blipFill>
          <a:blip r:embed="rId3"/>
          <a:srcRect l="0" t="13519" r="0" b="0"/>
          <a:stretch/>
        </p:blipFill>
        <p:spPr bwMode="auto">
          <a:xfrm>
            <a:off x="660600" y="1195200"/>
            <a:ext cx="10164240" cy="5535720"/>
          </a:xfrm>
          <a:prstGeom prst="rect">
            <a:avLst/>
          </a:prstGeom>
          <a:ln w="0">
            <a:noFill/>
          </a:ln>
        </p:spPr>
      </p:pic>
      <p:sp>
        <p:nvSpPr>
          <p:cNvPr id="198" name="TextBox 2"/>
          <p:cNvSpPr/>
          <p:nvPr/>
        </p:nvSpPr>
        <p:spPr bwMode="auto">
          <a:xfrm>
            <a:off x="302760" y="3332160"/>
            <a:ext cx="10069560" cy="1065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3600" b="0" u="none" strike="noStrike">
                <a:solidFill>
                  <a:schemeClr val="dk1"/>
                </a:solidFill>
                <a:latin typeface="Arial"/>
                <a:ea typeface="DejaVu Sans"/>
              </a:rPr>
              <a:t>локальные минимумы </a:t>
            </a:r>
            <a:r>
              <a:rPr lang="ru-RU" sz="3600" b="0" u="none" strike="noStrike">
                <a:solidFill>
                  <a:schemeClr val="dk1"/>
                </a:solidFill>
                <a:latin typeface="Arial"/>
                <a:ea typeface="DejaVu Sans"/>
              </a:rPr>
              <a:t>	</a:t>
            </a:r>
            <a:r>
              <a:rPr lang="ru-RU" sz="3600" b="0" u="none" strike="noStrike">
                <a:solidFill>
                  <a:schemeClr val="dk1"/>
                </a:solidFill>
                <a:latin typeface="Arial"/>
                <a:ea typeface="DejaVu Sans"/>
              </a:rPr>
              <a:t>	</a:t>
            </a:r>
            <a:r>
              <a:rPr lang="ru-RU" sz="3600" b="0" u="none" strike="noStrike">
                <a:solidFill>
                  <a:schemeClr val="dk1"/>
                </a:solidFill>
                <a:latin typeface="Arial"/>
                <a:ea typeface="DejaVu Sans"/>
              </a:rPr>
              <a:t> седловые точки</a:t>
            </a:r>
            <a:endParaRPr lang="en-US" sz="36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endParaRPr lang="en-US" sz="2800" b="0" u="none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9" name="Прямая со стрелкой 4"/>
          <p:cNvCxnSpPr>
            <a:cxnSpLocks/>
          </p:cNvCxnSpPr>
          <p:nvPr/>
        </p:nvCxnSpPr>
        <p:spPr bwMode="auto">
          <a:xfrm>
            <a:off x="2770200" y="2362680"/>
            <a:ext cx="360" cy="57996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1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02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Рисунок 1" descr=""/>
          <p:cNvPicPr/>
          <p:nvPr/>
        </p:nvPicPr>
        <p:blipFill>
          <a:blip r:embed="rId3"/>
          <a:stretch/>
        </p:blipFill>
        <p:spPr bwMode="auto">
          <a:xfrm>
            <a:off x="-35640" y="1431720"/>
            <a:ext cx="12191760" cy="468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5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06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Рисунок 1" descr=""/>
          <p:cNvPicPr/>
          <p:nvPr/>
        </p:nvPicPr>
        <p:blipFill>
          <a:blip r:embed="rId3"/>
          <a:stretch/>
        </p:blipFill>
        <p:spPr bwMode="auto">
          <a:xfrm>
            <a:off x="231480" y="893520"/>
            <a:ext cx="11728440" cy="568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9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10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Рисунок 1" descr=""/>
          <p:cNvPicPr/>
          <p:nvPr/>
        </p:nvPicPr>
        <p:blipFill>
          <a:blip r:embed="rId3"/>
          <a:stretch/>
        </p:blipFill>
        <p:spPr bwMode="auto">
          <a:xfrm>
            <a:off x="143640" y="987480"/>
            <a:ext cx="11904120" cy="577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3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Рисунок 1" descr=""/>
          <p:cNvPicPr/>
          <p:nvPr/>
        </p:nvPicPr>
        <p:blipFill>
          <a:blip r:embed="rId3"/>
          <a:stretch/>
        </p:blipFill>
        <p:spPr bwMode="auto">
          <a:xfrm>
            <a:off x="153000" y="798480"/>
            <a:ext cx="11850120" cy="5890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 bwMode="auto">
          <a:xfrm>
            <a:off x="91080" y="150120"/>
            <a:ext cx="538884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 bwMode="auto">
          <a:xfrm>
            <a:off x="510840" y="243360"/>
            <a:ext cx="2313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Учебные вопросы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 bwMode="auto">
          <a:xfrm>
            <a:off x="1923480" y="4166280"/>
            <a:ext cx="9735120" cy="17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0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Источники: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ru-RU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Коротеев</a:t>
            </a:r>
            <a:r>
              <a:rPr lang="ru-RU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, М. В. Основы машинного обучения на </a:t>
            </a:r>
            <a:r>
              <a:rPr lang="ru-RU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Python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https://</a:t>
            </a: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cs231n.stanford.edu/slides/2018/cs231n_2018_lecture0</a:t>
            </a:r>
            <a:r>
              <a:rPr lang="ru-RU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7</a:t>
            </a: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2" tooltip="https://cs231n.stanford.edu/slides/2018/cs231n_2018_lecture03.pdf"/>
              </a:rPr>
              <a:t>.pdf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3" tooltip="https://education.yandex.ru/handbook/ml/article/metody-vtorogo-poryadka"/>
              </a:rPr>
              <a:t>https://</a:t>
            </a: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3" tooltip="https://education.yandex.ru/handbook/ml/article/metody-vtorogo-poryadka"/>
              </a:rPr>
              <a:t>education.yandex.ru/handbook/ml/article/metody-vtorogo-poryadka</a:t>
            </a:r>
            <a:r>
              <a:rPr lang="ru-RU" sz="20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 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defRPr/>
            </a:pP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4" tooltip="https://habr.com/ru/articles/813221/"/>
              </a:rPr>
              <a:t>https://habr.com/ru/articles/813221</a:t>
            </a:r>
            <a:r>
              <a:rPr lang="en-US" sz="2000" b="0" u="sng" strike="noStrike">
                <a:solidFill>
                  <a:srgbClr val="0563C1"/>
                </a:solidFill>
                <a:latin typeface="Book Antiqua"/>
                <a:ea typeface="DejaVu Sans"/>
                <a:hlinkClick r:id="rId4" tooltip="https://habr.com/ru/articles/813221/"/>
              </a:rPr>
              <a:t>/</a:t>
            </a:r>
            <a:r>
              <a:rPr lang="ru-RU" sz="20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 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 bwMode="auto">
          <a:xfrm>
            <a:off x="1057680" y="1722960"/>
            <a:ext cx="8023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Стохастический градиентный спуск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 marL="457200" indent="-456840" defTabSz="91440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Методы оптимизации второго порядка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Рисунок 5" descr=""/>
          <p:cNvPicPr/>
          <p:nvPr/>
        </p:nvPicPr>
        <p:blipFill>
          <a:blip r:embed="rId5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7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Рисунок 1" descr=""/>
          <p:cNvPicPr/>
          <p:nvPr/>
        </p:nvPicPr>
        <p:blipFill>
          <a:blip r:embed="rId3"/>
          <a:stretch/>
        </p:blipFill>
        <p:spPr bwMode="auto">
          <a:xfrm>
            <a:off x="104400" y="832320"/>
            <a:ext cx="11770920" cy="5977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1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3"/>
          <a:stretch/>
        </p:blipFill>
        <p:spPr bwMode="auto">
          <a:xfrm>
            <a:off x="1600200" y="4343400"/>
            <a:ext cx="8961480" cy="21042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 bwMode="auto">
          <a:xfrm>
            <a:off x="248760" y="817200"/>
            <a:ext cx="9352440" cy="306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6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3"/>
          <a:stretch/>
        </p:blipFill>
        <p:spPr bwMode="auto">
          <a:xfrm>
            <a:off x="685800" y="1143000"/>
            <a:ext cx="10605960" cy="510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0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31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3"/>
          <a:stretch/>
        </p:blipFill>
        <p:spPr bwMode="auto">
          <a:xfrm>
            <a:off x="228600" y="820440"/>
            <a:ext cx="11658600" cy="398016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 bwMode="auto">
          <a:xfrm>
            <a:off x="1600560" y="4343760"/>
            <a:ext cx="8961480" cy="21042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 txBox="1"/>
          <p:nvPr/>
        </p:nvSpPr>
        <p:spPr bwMode="auto">
          <a:xfrm>
            <a:off x="9372600" y="1828800"/>
            <a:ext cx="21492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beta1, beta2 </a:t>
            </a:r>
            <a:r>
              <a:rPr lang="en-US" sz="1800" b="0" u="none" strike="noStrike">
                <a:solidFill>
                  <a:srgbClr val="000000"/>
                </a:solidFill>
                <a:latin typeface="Arial"/>
                <a:ea typeface="Arial"/>
              </a:rPr>
              <a:t>≈ </a:t>
            </a:r>
            <a:r>
              <a:rPr lang="en-US" sz="1800" b="0" u="none" strike="noStrike">
                <a:solidFill>
                  <a:srgbClr val="000000"/>
                </a:solidFill>
                <a:latin typeface="Arial"/>
                <a:ea typeface="Arial"/>
              </a:rPr>
              <a:t>0.99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 txBox="1"/>
          <p:nvPr/>
        </p:nvSpPr>
        <p:spPr bwMode="auto">
          <a:xfrm>
            <a:off x="4658760" y="914400"/>
            <a:ext cx="5856840" cy="685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3200" b="0" u="none" strike="noStrike">
                <a:solidFill>
                  <a:srgbClr val="000000"/>
                </a:solidFill>
                <a:latin typeface="Arial"/>
              </a:rPr>
              <a:t>Adaptive moment estimation</a:t>
            </a:r>
            <a:endParaRPr lang="en-US" sz="3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7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38" name="CustomShape 2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3"/>
          <a:stretch/>
        </p:blipFill>
        <p:spPr bwMode="auto">
          <a:xfrm>
            <a:off x="55440" y="685800"/>
            <a:ext cx="12060360" cy="416232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 txBox="1"/>
          <p:nvPr/>
        </p:nvSpPr>
        <p:spPr bwMode="auto">
          <a:xfrm>
            <a:off x="914400" y="5257800"/>
            <a:ext cx="848088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Коррекция на начальные значения моментов (first_moment, second_moment),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которые на начальных шагах близки к нулю.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" name="CustomShape 17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2" name="Рисунок 14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18"/>
          <p:cNvSpPr/>
          <p:nvPr/>
        </p:nvSpPr>
        <p:spPr bwMode="auto">
          <a:xfrm>
            <a:off x="-31680" y="189360"/>
            <a:ext cx="44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Продвинутые методы оптимизации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3"/>
          <a:stretch/>
        </p:blipFill>
        <p:spPr bwMode="auto">
          <a:xfrm>
            <a:off x="253440" y="656640"/>
            <a:ext cx="11633760" cy="567108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 txBox="1"/>
          <p:nvPr/>
        </p:nvSpPr>
        <p:spPr bwMode="auto">
          <a:xfrm>
            <a:off x="8283600" y="6282720"/>
            <a:ext cx="36036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https://arxiv.org/pdf/1711.05101v3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CustomShape 15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7" name="Рисунок 11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48" name="CustomShape 16"/>
          <p:cNvSpPr/>
          <p:nvPr/>
        </p:nvSpPr>
        <p:spPr bwMode="auto">
          <a:xfrm>
            <a:off x="248400" y="168840"/>
            <a:ext cx="122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Вопрос 3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"/>
          <p:cNvSpPr txBox="1"/>
          <p:nvPr/>
        </p:nvSpPr>
        <p:spPr bwMode="auto">
          <a:xfrm>
            <a:off x="3200400" y="2514600"/>
            <a:ext cx="5859720" cy="506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Оптимизация второго порядка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1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2"/>
          <p:cNvSpPr/>
          <p:nvPr/>
        </p:nvSpPr>
        <p:spPr bwMode="auto">
          <a:xfrm>
            <a:off x="254160" y="189360"/>
            <a:ext cx="388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первого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3"/>
          <a:stretch/>
        </p:blipFill>
        <p:spPr bwMode="auto">
          <a:xfrm>
            <a:off x="590400" y="1972800"/>
            <a:ext cx="9667440" cy="444420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 txBox="1"/>
          <p:nvPr/>
        </p:nvSpPr>
        <p:spPr bwMode="auto">
          <a:xfrm>
            <a:off x="1828800" y="1143000"/>
            <a:ext cx="488052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Линейная аппроксимация функции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Первая производная – угол наклона прямой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"/>
          <p:cNvSpPr txBox="1"/>
          <p:nvPr/>
        </p:nvSpPr>
        <p:spPr bwMode="auto">
          <a:xfrm>
            <a:off x="5715000" y="3200400"/>
            <a:ext cx="14112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FF8000"/>
                </a:solidFill>
                <a:latin typeface="Arial"/>
              </a:rPr>
              <a:t>k = dL / dw1</a:t>
            </a:r>
            <a:endParaRPr lang="en-US" sz="1800" b="0" u="none" strike="noStrike">
              <a:solidFill>
                <a:srgbClr val="FF8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7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6"/>
          <p:cNvSpPr/>
          <p:nvPr/>
        </p:nvSpPr>
        <p:spPr bwMode="auto">
          <a:xfrm>
            <a:off x="269640" y="189360"/>
            <a:ext cx="3854519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второго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3"/>
          <a:stretch/>
        </p:blipFill>
        <p:spPr bwMode="auto">
          <a:xfrm>
            <a:off x="434160" y="1889640"/>
            <a:ext cx="10310040" cy="4739760"/>
          </a:xfrm>
          <a:prstGeom prst="rect">
            <a:avLst/>
          </a:prstGeom>
          <a:ln w="0">
            <a:noFill/>
          </a:ln>
        </p:spPr>
      </p:pic>
      <p:sp>
        <p:nvSpPr>
          <p:cNvPr id="260" name=""/>
          <p:cNvSpPr txBox="1"/>
          <p:nvPr/>
        </p:nvSpPr>
        <p:spPr bwMode="auto">
          <a:xfrm>
            <a:off x="1143000" y="914400"/>
            <a:ext cx="9726840" cy="85824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Апроксимация полиномом второго порядка – минимум уже известен!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Требует вычисления градиента и матрицы Гессе (Hessian, производные второго порядка)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" name="CustomShape 2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2" name="Рисунок 13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22"/>
          <p:cNvSpPr/>
          <p:nvPr/>
        </p:nvSpPr>
        <p:spPr bwMode="auto">
          <a:xfrm>
            <a:off x="269640" y="189360"/>
            <a:ext cx="3854519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второго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3"/>
          <a:stretch/>
        </p:blipFill>
        <p:spPr bwMode="auto">
          <a:xfrm>
            <a:off x="1864800" y="4113360"/>
            <a:ext cx="9144000" cy="11300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 txBox="1"/>
          <p:nvPr/>
        </p:nvSpPr>
        <p:spPr bwMode="auto">
          <a:xfrm>
            <a:off x="922320" y="1229400"/>
            <a:ext cx="694008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2400" b="0" u="none" strike="noStrike">
                <a:solidFill>
                  <a:srgbClr val="000000"/>
                </a:solidFill>
                <a:latin typeface="Arial"/>
              </a:rPr>
              <a:t>Разложение в ряд Тейлора в окрестности точки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 txBox="1"/>
          <p:nvPr/>
        </p:nvSpPr>
        <p:spPr bwMode="auto">
          <a:xfrm>
            <a:off x="886320" y="3778200"/>
            <a:ext cx="9691200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2400" b="0" u="none" strike="noStrike">
                <a:solidFill>
                  <a:srgbClr val="000000"/>
                </a:solidFill>
                <a:latin typeface="Arial"/>
              </a:rPr>
              <a:t>Разложение функции потерь в ряд Тейлора в окрестности точки w</a:t>
            </a:r>
            <a:r>
              <a:rPr lang="en-US" sz="2400" b="0" u="none" strike="noStrike" baseline="-25000">
                <a:solidFill>
                  <a:srgbClr val="000000"/>
                </a:solidFill>
                <a:latin typeface="Arial"/>
              </a:rPr>
              <a:t>0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4"/>
          <a:stretch/>
        </p:blipFill>
        <p:spPr bwMode="auto">
          <a:xfrm>
            <a:off x="1428480" y="1704600"/>
            <a:ext cx="9580320" cy="99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2"/>
          <p:cNvSpPr/>
          <p:nvPr/>
        </p:nvSpPr>
        <p:spPr bwMode="auto">
          <a:xfrm>
            <a:off x="248400" y="168840"/>
            <a:ext cx="122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Вопрос 1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 bwMode="auto">
          <a:xfrm>
            <a:off x="2258483" y="2578099"/>
            <a:ext cx="5859720" cy="506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ru-RU" sz="2400" b="1" u="none" strike="noStrike">
                <a:solidFill>
                  <a:srgbClr val="000000"/>
                </a:solidFill>
                <a:latin typeface="Book Antiqua"/>
                <a:ea typeface="DejaVu Sans"/>
              </a:rPr>
              <a:t>Стохастический градиентный спуск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" name="CustomShape 1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9" name="Рисунок 8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12"/>
          <p:cNvSpPr/>
          <p:nvPr/>
        </p:nvSpPr>
        <p:spPr bwMode="auto">
          <a:xfrm>
            <a:off x="269640" y="189360"/>
            <a:ext cx="3854519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второго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 txBox="1"/>
          <p:nvPr/>
        </p:nvSpPr>
        <p:spPr bwMode="auto">
          <a:xfrm>
            <a:off x="447840" y="1094400"/>
            <a:ext cx="7331039" cy="43020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2400" b="0" u="none" strike="noStrike">
                <a:solidFill>
                  <a:srgbClr val="000000"/>
                </a:solidFill>
                <a:latin typeface="Arial"/>
              </a:rPr>
              <a:t>Метод Ньютона для поиска нуля функции (L(w)=0)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3"/>
          <a:stretch/>
        </p:blipFill>
        <p:spPr bwMode="auto">
          <a:xfrm>
            <a:off x="2743200" y="2115000"/>
            <a:ext cx="6018840" cy="85680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 txBox="1"/>
          <p:nvPr/>
        </p:nvSpPr>
        <p:spPr bwMode="auto">
          <a:xfrm>
            <a:off x="1143000" y="3713760"/>
            <a:ext cx="10007640" cy="85824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+ Сходимость за один шаг, не нужно делать много итераций, подбирать скорость обучения. 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- Требуется O(N</a:t>
            </a:r>
            <a:r>
              <a:rPr lang="en-US" sz="1800" b="0" u="none" strike="noStrike" baseline="30000">
                <a:solidFill>
                  <a:srgbClr val="000000"/>
                </a:solidFill>
                <a:latin typeface="Arial"/>
              </a:rPr>
              <a:t>3</a:t>
            </a: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) памяти для вычисления обратной матрицы Гессе.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" name="CustomShape 19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5" name="Рисунок 12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76" name="CustomShape 20"/>
          <p:cNvSpPr/>
          <p:nvPr/>
        </p:nvSpPr>
        <p:spPr bwMode="auto">
          <a:xfrm>
            <a:off x="269640" y="189360"/>
            <a:ext cx="3854519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Оптимизация второго порядка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3"/>
          <a:stretch/>
        </p:blipFill>
        <p:spPr bwMode="auto">
          <a:xfrm>
            <a:off x="685800" y="2057400"/>
            <a:ext cx="8685000" cy="390420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 txBox="1"/>
          <p:nvPr/>
        </p:nvSpPr>
        <p:spPr bwMode="auto">
          <a:xfrm>
            <a:off x="570600" y="1059480"/>
            <a:ext cx="6287400" cy="51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2100" b="0" u="none" strike="noStrike">
                <a:solidFill>
                  <a:srgbClr val="000000"/>
                </a:solidFill>
                <a:latin typeface="Arial"/>
              </a:rPr>
              <a:t>Broyden Fletcher Goldfarb Shanno algorithm</a:t>
            </a:r>
            <a:endParaRPr lang="en-US" sz="21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4"/>
          <a:stretch/>
        </p:blipFill>
        <p:spPr bwMode="auto">
          <a:xfrm>
            <a:off x="5715000" y="5257800"/>
            <a:ext cx="6370920" cy="155196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 txBox="1"/>
          <p:nvPr/>
        </p:nvSpPr>
        <p:spPr bwMode="auto">
          <a:xfrm>
            <a:off x="3569040" y="2463480"/>
            <a:ext cx="39474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p>
            <a:pPr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Arial"/>
              </a:rPr>
              <a:t>- приближенное значение Гессиана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" name="CustomShape 7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2" name="Рисунок 4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8"/>
          <p:cNvSpPr/>
          <p:nvPr/>
        </p:nvSpPr>
        <p:spPr bwMode="auto">
          <a:xfrm>
            <a:off x="361800" y="170280"/>
            <a:ext cx="109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Резюме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 txBox="1"/>
          <p:nvPr/>
        </p:nvSpPr>
        <p:spPr bwMode="auto">
          <a:xfrm>
            <a:off x="685800" y="1600200"/>
            <a:ext cx="11201400" cy="3419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ru-RU" sz="24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Стохастический градиентный спуск позволяет итеративно отыскать минимум функции потерь. 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ru-RU" sz="24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Продвинутые методы оптимизации улучшают сходимость за счет увеличения количества вычислений и расхода памяти.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ru-RU" sz="2400" b="0" u="none" strike="noStrike">
                <a:solidFill>
                  <a:srgbClr val="000000"/>
                </a:solidFill>
                <a:latin typeface="Book Antiqua"/>
                <a:ea typeface="DejaVu Sans"/>
              </a:rPr>
              <a:t>Методы оптимизации второго порядка могут быть более эффективными в некоторых приложениях, например перенос стиля.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CustomShape 9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Рисунок 7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07" name="CustomShape 10"/>
          <p:cNvSpPr/>
          <p:nvPr/>
        </p:nvSpPr>
        <p:spPr bwMode="auto">
          <a:xfrm>
            <a:off x="8280" y="189360"/>
            <a:ext cx="332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Линейный классификатор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Рисунок 9" descr=""/>
          <p:cNvPicPr/>
          <p:nvPr/>
        </p:nvPicPr>
        <p:blipFill>
          <a:blip r:embed="rId3"/>
          <a:stretch/>
        </p:blipFill>
        <p:spPr bwMode="auto">
          <a:xfrm>
            <a:off x="55440" y="1224000"/>
            <a:ext cx="12229560" cy="5310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2"/>
          <p:cNvSpPr/>
          <p:nvPr/>
        </p:nvSpPr>
        <p:spPr bwMode="auto">
          <a:xfrm>
            <a:off x="8280" y="189360"/>
            <a:ext cx="332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Линейный классификатор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Рисунок 2" descr=""/>
          <p:cNvPicPr/>
          <p:nvPr/>
        </p:nvPicPr>
        <p:blipFill>
          <a:blip r:embed="rId3"/>
          <a:stretch/>
        </p:blipFill>
        <p:spPr bwMode="auto">
          <a:xfrm>
            <a:off x="55440" y="743040"/>
            <a:ext cx="7134840" cy="5591520"/>
          </a:xfrm>
          <a:prstGeom prst="rect">
            <a:avLst/>
          </a:prstGeom>
          <a:ln w="0">
            <a:noFill/>
          </a:ln>
        </p:spPr>
      </p:pic>
      <p:pic>
        <p:nvPicPr>
          <p:cNvPr id="113" name="Рисунок 3" descr=""/>
          <p:cNvPicPr/>
          <p:nvPr/>
        </p:nvPicPr>
        <p:blipFill>
          <a:blip r:embed="rId4"/>
          <a:stretch/>
        </p:blipFill>
        <p:spPr bwMode="auto">
          <a:xfrm>
            <a:off x="7412760" y="2050920"/>
            <a:ext cx="4474080" cy="1122120"/>
          </a:xfrm>
          <a:prstGeom prst="rect">
            <a:avLst/>
          </a:prstGeom>
          <a:ln w="0">
            <a:noFill/>
          </a:ln>
        </p:spPr>
      </p:pic>
      <p:sp>
        <p:nvSpPr>
          <p:cNvPr id="114" name="TextBox 4"/>
          <p:cNvSpPr/>
          <p:nvPr/>
        </p:nvSpPr>
        <p:spPr bwMode="auto">
          <a:xfrm>
            <a:off x="7212960" y="1438560"/>
            <a:ext cx="4555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chemeClr val="dk1"/>
                </a:solidFill>
                <a:latin typeface="Arial"/>
                <a:ea typeface="DejaVu Sans"/>
              </a:rPr>
              <a:t>1. Определим функцию потерь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8"/>
          <p:cNvSpPr/>
          <p:nvPr/>
        </p:nvSpPr>
        <p:spPr bwMode="auto">
          <a:xfrm>
            <a:off x="7304760" y="3538800"/>
            <a:ext cx="3724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chemeClr val="dk1"/>
                </a:solidFill>
                <a:latin typeface="Arial"/>
                <a:ea typeface="DejaVu Sans"/>
              </a:rPr>
              <a:t>2. Минимизируем потери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5"/>
          <p:cNvSpPr/>
          <p:nvPr/>
        </p:nvSpPr>
        <p:spPr bwMode="auto">
          <a:xfrm>
            <a:off x="7661880" y="4380840"/>
            <a:ext cx="1504800" cy="430560"/>
          </a:xfrm>
          <a:prstGeom prst="rect">
            <a:avLst/>
          </a:prstGeom>
          <a:blipFill>
            <a:blip r:embed="rId5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" name="Рисунок 1" descr=""/>
          <p:cNvPicPr/>
          <p:nvPr/>
        </p:nvPicPr>
        <p:blipFill>
          <a:blip r:embed="rId2"/>
          <a:srcRect l="0" t="7926" r="0" b="0"/>
          <a:stretch/>
        </p:blipFill>
        <p:spPr bwMode="auto">
          <a:xfrm>
            <a:off x="0" y="1731240"/>
            <a:ext cx="12191760" cy="491544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9" name="Рисунок 5" descr=""/>
          <p:cNvPicPr/>
          <p:nvPr/>
        </p:nvPicPr>
        <p:blipFill>
          <a:blip r:embed="rId3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2"/>
          <p:cNvSpPr/>
          <p:nvPr/>
        </p:nvSpPr>
        <p:spPr bwMode="auto">
          <a:xfrm>
            <a:off x="43200" y="189360"/>
            <a:ext cx="238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Multiclass SVM loss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6"/>
          <p:cNvSpPr/>
          <p:nvPr/>
        </p:nvSpPr>
        <p:spPr bwMode="auto">
          <a:xfrm>
            <a:off x="234000" y="1631520"/>
            <a:ext cx="6520680" cy="699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Пример: 3 изображения могут принадлежать одному 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defRPr/>
            </a:pPr>
            <a:r>
              <a:rPr lang="ru-RU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из 3 классов</a:t>
            </a:r>
            <a:r>
              <a:rPr lang="en-US" sz="2000" b="0" u="none" strike="noStrike">
                <a:solidFill>
                  <a:schemeClr val="dk1"/>
                </a:solidFill>
                <a:latin typeface="Arial"/>
                <a:ea typeface="DejaVu Sans"/>
              </a:rPr>
              <a:t>, f(x,W) = x@W</a:t>
            </a:r>
            <a:endParaRPr lang="en-US" sz="20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3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24" name="CustomShape 2"/>
          <p:cNvSpPr/>
          <p:nvPr/>
        </p:nvSpPr>
        <p:spPr bwMode="auto">
          <a:xfrm>
            <a:off x="6840" y="189360"/>
            <a:ext cx="223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Cross Entropy loss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Рисунок 3" descr=""/>
          <p:cNvPicPr/>
          <p:nvPr/>
        </p:nvPicPr>
        <p:blipFill>
          <a:blip r:embed="rId3"/>
          <a:stretch/>
        </p:blipFill>
        <p:spPr bwMode="auto">
          <a:xfrm>
            <a:off x="0" y="1374480"/>
            <a:ext cx="12191760" cy="5205960"/>
          </a:xfrm>
          <a:prstGeom prst="rect">
            <a:avLst/>
          </a:prstGeom>
          <a:ln w="0">
            <a:noFill/>
          </a:ln>
        </p:spPr>
      </p:pic>
      <p:sp>
        <p:nvSpPr>
          <p:cNvPr id="126" name="TextBox 8"/>
          <p:cNvSpPr/>
          <p:nvPr/>
        </p:nvSpPr>
        <p:spPr bwMode="auto">
          <a:xfrm>
            <a:off x="3459960" y="1358280"/>
            <a:ext cx="79027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chemeClr val="dk1"/>
                </a:solidFill>
                <a:latin typeface="Arial"/>
                <a:ea typeface="DejaVu Sans"/>
              </a:rPr>
              <a:t>Мера схожести двух распределений вероятностей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 bwMode="auto">
          <a:xfrm>
            <a:off x="6840" y="189360"/>
            <a:ext cx="223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en-US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Cross Entropy loss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Box 8"/>
          <p:cNvSpPr/>
          <p:nvPr/>
        </p:nvSpPr>
        <p:spPr bwMode="auto">
          <a:xfrm>
            <a:off x="2144520" y="657000"/>
            <a:ext cx="79027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2400" b="0" u="none" strike="noStrike">
                <a:solidFill>
                  <a:schemeClr val="dk1"/>
                </a:solidFill>
                <a:latin typeface="Arial"/>
                <a:ea typeface="DejaVu Sans"/>
              </a:rPr>
              <a:t>Мера схожести двух распределений вероятностей</a:t>
            </a:r>
            <a:endParaRPr lang="en-US" sz="24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Рисунок 6" descr=""/>
          <p:cNvPicPr/>
          <p:nvPr/>
        </p:nvPicPr>
        <p:blipFill>
          <a:blip r:embed="rId3"/>
          <a:stretch/>
        </p:blipFill>
        <p:spPr bwMode="auto">
          <a:xfrm>
            <a:off x="248040" y="1287360"/>
            <a:ext cx="11338200" cy="5411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 bwMode="auto">
          <a:xfrm>
            <a:off x="55440" y="87120"/>
            <a:ext cx="6040080" cy="553320"/>
          </a:xfrm>
          <a:prstGeom prst="homePlate">
            <a:avLst>
              <a:gd name="adj" fmla="val 50000"/>
            </a:avLst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3" name="Рисунок 5" descr=""/>
          <p:cNvPicPr/>
          <p:nvPr/>
        </p:nvPicPr>
        <p:blipFill>
          <a:blip r:embed="rId2"/>
          <a:stretch/>
        </p:blipFill>
        <p:spPr bwMode="auto">
          <a:xfrm>
            <a:off x="10316880" y="46080"/>
            <a:ext cx="1723680" cy="610560"/>
          </a:xfrm>
          <a:prstGeom prst="rect">
            <a:avLst/>
          </a:prstGeom>
          <a:ln w="0">
            <a:noFill/>
          </a:ln>
        </p:spPr>
      </p:pic>
      <p:sp>
        <p:nvSpPr>
          <p:cNvPr id="134" name="CustomShape 2"/>
          <p:cNvSpPr/>
          <p:nvPr/>
        </p:nvSpPr>
        <p:spPr bwMode="auto">
          <a:xfrm>
            <a:off x="23400" y="189360"/>
            <a:ext cx="196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1" u="none" strike="noStrike">
                <a:solidFill>
                  <a:srgbClr val="FFFFFF"/>
                </a:solidFill>
                <a:latin typeface="Book Antiqua"/>
                <a:ea typeface="DejaVu Sans"/>
              </a:rPr>
              <a:t>Регуляризация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Рисунок 2" descr=""/>
          <p:cNvPicPr/>
          <p:nvPr/>
        </p:nvPicPr>
        <p:blipFill>
          <a:blip r:embed="rId3"/>
          <a:stretch/>
        </p:blipFill>
        <p:spPr bwMode="auto">
          <a:xfrm>
            <a:off x="0" y="1786320"/>
            <a:ext cx="12191760" cy="4869720"/>
          </a:xfrm>
          <a:prstGeom prst="rect">
            <a:avLst/>
          </a:prstGeom>
          <a:ln w="0">
            <a:noFill/>
          </a:ln>
        </p:spPr>
      </p:pic>
      <p:sp>
        <p:nvSpPr>
          <p:cNvPr id="136" name="TextBox 3"/>
          <p:cNvSpPr/>
          <p:nvPr/>
        </p:nvSpPr>
        <p:spPr bwMode="auto">
          <a:xfrm>
            <a:off x="6563880" y="1248840"/>
            <a:ext cx="4333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– 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сила регуляризации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 (</a:t>
            </a:r>
            <a:r>
              <a:rPr lang="ru-RU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гиперпараметр</a:t>
            </a:r>
            <a:r>
              <a:rPr lang="en-US" sz="1800" b="0" u="none" strike="noStrike">
                <a:solidFill>
                  <a:schemeClr val="dk1"/>
                </a:solidFill>
                <a:latin typeface="Arial"/>
                <a:ea typeface="DejaVu Sans"/>
              </a:rPr>
              <a:t>)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Box 4"/>
          <p:cNvSpPr/>
          <p:nvPr/>
        </p:nvSpPr>
        <p:spPr bwMode="auto">
          <a:xfrm>
            <a:off x="6095880" y="1187280"/>
            <a:ext cx="523800" cy="492120"/>
          </a:xfrm>
          <a:prstGeom prst="rect">
            <a:avLst/>
          </a:prstGeom>
          <a:blipFill>
            <a:blip r:embed="rId4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914400">
              <a:lnSpc>
                <a:spcPct val="100000"/>
              </a:lnSpc>
              <a:defRPr/>
            </a:pPr>
            <a:r>
              <a:rPr lang="ru-RU" sz="1800" b="0" u="none" strike="noStrike">
                <a:solidFill>
                  <a:srgbClr val="FFFFFF">
                    <a:alpha val="999"/>
                  </a:srgbClr>
                </a:solidFill>
                <a:latin typeface="Arial"/>
                <a:ea typeface="DejaVu Sans"/>
              </a:rPr>
              <a:t> </a:t>
            </a: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r7-office/2024.3.2.622</Application>
  <DocSecurity>0</DocSecurity>
  <PresentationFormat/>
  <Paragraphs>0</Paragraphs>
  <Slides>32</Slides>
  <Notes>32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Андрей</dc:creator>
  <cp:keywords/>
  <dc:description/>
  <dc:identifier/>
  <dc:language>en-US</dc:language>
  <cp:lastModifiedBy>ailabintsev@fa.ru</cp:lastModifiedBy>
  <cp:revision>80</cp:revision>
  <dcterms:created xsi:type="dcterms:W3CDTF">2021-08-31T15:01:20Z</dcterms:created>
  <dcterms:modified xsi:type="dcterms:W3CDTF">2024-10-30T20:49:08Z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Широкоэкранный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24</vt:i4>
  </property>
</Properties>
</file>